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6858000" cx="12192000"/>
  <p:notesSz cx="6858000" cy="9144000"/>
  <p:embeddedFontLst>
    <p:embeddedFont>
      <p:font typeface="Roboto"/>
      <p:regular r:id="rId19"/>
      <p:bold r:id="rId20"/>
      <p:italic r:id="rId21"/>
      <p:boldItalic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84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23" roundtripDataSignature="AMtx7mhB1nkfUsf1ifSQi9AhtAsTZABA3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84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bold.fntdata"/><Relationship Id="rId11" Type="http://schemas.openxmlformats.org/officeDocument/2006/relationships/slide" Target="slides/slide6.xml"/><Relationship Id="rId22" Type="http://schemas.openxmlformats.org/officeDocument/2006/relationships/font" Target="fonts/Roboto-boldItalic.fntdata"/><Relationship Id="rId10" Type="http://schemas.openxmlformats.org/officeDocument/2006/relationships/slide" Target="slides/slide5.xml"/><Relationship Id="rId21" Type="http://schemas.openxmlformats.org/officeDocument/2006/relationships/font" Target="fonts/Roboto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23" Type="http://customschemas.google.com/relationships/presentationmetadata" Target="meta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Roboto-regular.fntdata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softuni.org/" TargetMode="External"/><Relationship Id="rId3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softuni.org/" TargetMode="External"/><Relationship Id="rId3" Type="http://schemas.openxmlformats.org/officeDocument/2006/relationships/hyperlink" Target="http://creativecommons.org/licenses/by-nc-sa/4.0/" TargetMode="Externa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softuni.org/" TargetMode="External"/><Relationship Id="rId3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softuni.org/" TargetMode="External"/><Relationship Id="rId3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softuni.org/" TargetMode="External"/><Relationship Id="rId3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softuni.org/" TargetMode="External"/><Relationship Id="rId3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7" name="Google Shape;117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8" name="Google Shape;118;p1:notes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2"/>
              </a:rPr>
              <a:t>http://softuni.org</a:t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  <p:sp>
        <p:nvSpPr>
          <p:cNvPr id="119" name="Google Shape;119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2" name="Google Shape;192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2" name="Google Shape;202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3" name="Google Shape;203;p12:notes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>
                <a:solidFill>
                  <a:srgbClr val="000000"/>
                </a:solidFill>
              </a:rPr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2"/>
              </a:rPr>
              <a:t>http://softuni.org</a:t>
            </a:r>
            <a:endParaRPr sz="10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>
                <a:solidFill>
                  <a:srgbClr val="000000"/>
                </a:solidFill>
              </a:rPr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Creative Commons Attribution-NonCommercial-ShareAlike</a:t>
            </a:r>
            <a:r>
              <a:rPr lang="en-US" sz="1000">
                <a:solidFill>
                  <a:srgbClr val="000000"/>
                </a:solidFill>
              </a:rPr>
              <a:t> license.</a:t>
            </a:r>
            <a:endParaRPr sz="1000">
              <a:solidFill>
                <a:srgbClr val="000000"/>
              </a:solidFill>
            </a:endParaRPr>
          </a:p>
        </p:txBody>
      </p:sp>
      <p:sp>
        <p:nvSpPr>
          <p:cNvPr id="204" name="Google Shape;204;p1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8" name="Google Shape;208;p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9" name="Google Shape;209;p1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4" name="Google Shape;214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5" name="Google Shape;215;p14:notes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>
                <a:solidFill>
                  <a:srgbClr val="000000"/>
                </a:solidFill>
              </a:rPr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2"/>
              </a:rPr>
              <a:t>http://softuni.org</a:t>
            </a:r>
            <a:endParaRPr sz="10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>
                <a:solidFill>
                  <a:srgbClr val="000000"/>
                </a:solidFill>
              </a:rPr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Creative Commons Attribution-NonCommercial-ShareAlike</a:t>
            </a:r>
            <a:r>
              <a:rPr lang="en-US" sz="1000">
                <a:solidFill>
                  <a:srgbClr val="000000"/>
                </a:solidFill>
              </a:rPr>
              <a:t> license.</a:t>
            </a:r>
            <a:endParaRPr sz="1000">
              <a:solidFill>
                <a:srgbClr val="000000"/>
              </a:solidFill>
            </a:endParaRPr>
          </a:p>
        </p:txBody>
      </p:sp>
      <p:sp>
        <p:nvSpPr>
          <p:cNvPr id="216" name="Google Shape;216;p1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7" name="Google Shape;127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8" name="Google Shape;128;p2:notes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2"/>
              </a:rPr>
              <a:t>http://softuni.org</a:t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  <p:sp>
        <p:nvSpPr>
          <p:cNvPr id="129" name="Google Shape;129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6" name="Google Shape;136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7" name="Google Shape;137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8" name="Google Shape;138;p3:notes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2"/>
              </a:rPr>
              <a:t>http://softuni.org</a:t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3" name="Google Shape;143;p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4" name="Google Shape;144;p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2" name="Google Shape;152;p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3" name="Google Shape;153;p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0" name="Google Shape;160;p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1" name="Google Shape;161;p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8" name="Google Shape;168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9" name="Google Shape;169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0" name="Google Shape;170;p8:notes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2"/>
              </a:rPr>
              <a:t>http://softuni.org</a:t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5" name="Google Shape;175;p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6" name="Google Shape;176;p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a917be274e_0_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a917be274e_0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ga917be274e_0_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4.png"/><Relationship Id="rId4" Type="http://schemas.openxmlformats.org/officeDocument/2006/relationships/image" Target="../media/image7.png"/><Relationship Id="rId5" Type="http://schemas.openxmlformats.org/officeDocument/2006/relationships/image" Target="../media/image6.png"/><Relationship Id="rId6" Type="http://schemas.openxmlformats.org/officeDocument/2006/relationships/image" Target="../media/image3.png"/><Relationship Id="rId7" Type="http://schemas.openxmlformats.org/officeDocument/2006/relationships/image" Target="../media/image5.png"/><Relationship Id="rId8" Type="http://schemas.openxmlformats.org/officeDocument/2006/relationships/image" Target="../media/image4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2.png"/><Relationship Id="rId4" Type="http://schemas.openxmlformats.org/officeDocument/2006/relationships/image" Target="../media/image8.png"/><Relationship Id="rId9" Type="http://schemas.openxmlformats.org/officeDocument/2006/relationships/image" Target="../media/image10.gif"/><Relationship Id="rId5" Type="http://schemas.openxmlformats.org/officeDocument/2006/relationships/image" Target="../media/image9.png"/><Relationship Id="rId6" Type="http://schemas.openxmlformats.org/officeDocument/2006/relationships/image" Target="../media/image13.jpg"/><Relationship Id="rId7" Type="http://schemas.openxmlformats.org/officeDocument/2006/relationships/image" Target="../media/image12.png"/><Relationship Id="rId8" Type="http://schemas.openxmlformats.org/officeDocument/2006/relationships/image" Target="../media/image1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image" Target="../media/image17.png"/><Relationship Id="rId4" Type="http://schemas.openxmlformats.org/officeDocument/2006/relationships/image" Target="../media/image2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esentation Title Slide">
  <p:cSld name="Presentation Title Slid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16"/>
          <p:cNvPicPr preferRelativeResize="0"/>
          <p:nvPr/>
        </p:nvPicPr>
        <p:blipFill rotWithShape="1">
          <a:blip r:embed="rId2">
            <a:alphaModFix amt="8000"/>
          </a:blip>
          <a:srcRect b="0" l="0" r="0"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16"/>
          <p:cNvSpPr txBox="1"/>
          <p:nvPr>
            <p:ph idx="1" type="subTitle"/>
          </p:nvPr>
        </p:nvSpPr>
        <p:spPr>
          <a:xfrm>
            <a:off x="613359" y="4598867"/>
            <a:ext cx="10965300" cy="8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spcFirstLastPara="1" rIns="108000" wrap="square" tIns="36000">
            <a:noAutofit/>
          </a:bodyPr>
          <a:lstStyle>
            <a:lvl1pPr lvl="0" algn="ctr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666666"/>
              </a:buClr>
              <a:buSzPts val="3598"/>
              <a:buFont typeface="Roboto"/>
              <a:buNone/>
              <a:defRPr b="1" sz="3598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lvl="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lvl="3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lvl="4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lvl="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" name="Google Shape;18;p16"/>
          <p:cNvSpPr txBox="1"/>
          <p:nvPr>
            <p:ph type="title"/>
          </p:nvPr>
        </p:nvSpPr>
        <p:spPr>
          <a:xfrm>
            <a:off x="1217450" y="319750"/>
            <a:ext cx="9753900" cy="416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Font typeface="Calibri"/>
              <a:buNone/>
              <a:defRPr sz="110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6"/>
          <p:cNvSpPr/>
          <p:nvPr/>
        </p:nvSpPr>
        <p:spPr>
          <a:xfrm>
            <a:off x="-1589" y="6702676"/>
            <a:ext cx="12195176" cy="21721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r>
              <a:t/>
            </a:r>
            <a:endParaRPr b="0" i="0" sz="2398" u="none" cap="none" strike="noStrik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20;p16"/>
          <p:cNvSpPr/>
          <p:nvPr/>
        </p:nvSpPr>
        <p:spPr>
          <a:xfrm>
            <a:off x="-1588" y="6702676"/>
            <a:ext cx="12192000" cy="21721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r>
              <a:t/>
            </a:r>
            <a:endParaRPr b="0" i="0" sz="2398" u="none" cap="none" strike="noStrik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">
  <p:cSld name="Table of Conten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17"/>
          <p:cNvPicPr preferRelativeResize="0"/>
          <p:nvPr/>
        </p:nvPicPr>
        <p:blipFill rotWithShape="1">
          <a:blip r:embed="rId2">
            <a:alphaModFix amt="8000"/>
          </a:blip>
          <a:srcRect b="0" l="0" r="0"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17"/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r>
              <a:t/>
            </a:r>
            <a:endParaRPr b="0" i="0" sz="2398" u="none" cap="none" strike="noStrik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24;p17"/>
          <p:cNvSpPr txBox="1"/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7"/>
          <p:cNvSpPr txBox="1"/>
          <p:nvPr>
            <p:ph idx="1" type="body"/>
          </p:nvPr>
        </p:nvSpPr>
        <p:spPr>
          <a:xfrm>
            <a:off x="196766" y="1371604"/>
            <a:ext cx="8182463" cy="4795935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spcFirstLastPara="1" rIns="108000" wrap="square" tIns="36000">
            <a:noAutofit/>
          </a:bodyPr>
          <a:lstStyle>
            <a:lvl1pPr indent="-444372" lvl="0" marL="4572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398"/>
              <a:buFont typeface="Roboto"/>
              <a:buAutoNum type="arabicPeriod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42900" lvl="1" marL="9144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42900" lvl="2" marL="13716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42900" lvl="3" marL="18288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42900" lvl="4" marL="22860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429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6" name="Google Shape;26;p17"/>
          <p:cNvSpPr txBox="1"/>
          <p:nvPr>
            <p:ph idx="10" type="dt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7"/>
          <p:cNvSpPr txBox="1"/>
          <p:nvPr>
            <p:ph idx="11" type="ftr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17"/>
          <p:cNvSpPr txBox="1"/>
          <p:nvPr>
            <p:ph idx="12" type="sldNum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9" name="Google Shape;29;p17"/>
          <p:cNvPicPr preferRelativeResize="0"/>
          <p:nvPr/>
        </p:nvPicPr>
        <p:blipFill rotWithShape="1">
          <a:blip r:embed="rId3">
            <a:alphaModFix/>
          </a:blip>
          <a:srcRect b="7053" l="0" r="0" t="0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18"/>
          <p:cNvPicPr preferRelativeResize="0"/>
          <p:nvPr/>
        </p:nvPicPr>
        <p:blipFill rotWithShape="1">
          <a:blip r:embed="rId2">
            <a:alphaModFix amt="8000"/>
          </a:blip>
          <a:srcRect b="0" l="0" r="0"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18"/>
          <p:cNvSpPr/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r>
              <a:t/>
            </a:r>
            <a:endParaRPr b="0" i="0" sz="2398" u="none" cap="none" strike="noStrike">
              <a:solidFill>
                <a:srgbClr val="F7C86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and Content">
  <p:cSld name="Image and Conten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19"/>
          <p:cNvPicPr preferRelativeResize="0"/>
          <p:nvPr/>
        </p:nvPicPr>
        <p:blipFill rotWithShape="1">
          <a:blip r:embed="rId2">
            <a:alphaModFix amt="8000"/>
          </a:blip>
          <a:srcRect b="0" l="0" r="0"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19"/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r>
              <a:t/>
            </a:r>
            <a:endParaRPr b="0" i="0" sz="2398" u="none" cap="none" strike="noStrik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" name="Google Shape;36;p19"/>
          <p:cNvSpPr/>
          <p:nvPr>
            <p:ph idx="2" type="pic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rgbClr val="E5E5E5"/>
          </a:solidFill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>
            <a:lvl1pPr lvl="0" marR="0" rtl="0" algn="ctr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31"/>
              <a:buFont typeface="Roboto"/>
              <a:buNone/>
              <a:defRPr b="0" i="0" sz="2131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731"/>
              <a:buFont typeface="Noto Sans Symbols"/>
              <a:buNone/>
              <a:defRPr b="0" i="0" sz="37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198"/>
              <a:buFont typeface="Noto Sans Symbols"/>
              <a:buNone/>
              <a:defRPr b="0" i="0" sz="31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665"/>
              <a:buFont typeface="Noto Sans Symbols"/>
              <a:buNone/>
              <a:defRPr b="0" i="0" sz="266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665"/>
              <a:buFont typeface="Noto Sans Symbols"/>
              <a:buNone/>
              <a:defRPr b="0" i="0" sz="266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None/>
              <a:defRPr b="0" i="0" sz="266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None/>
              <a:defRPr b="0" i="0" sz="266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None/>
              <a:defRPr b="0" i="0" sz="266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None/>
              <a:defRPr b="0" i="0" sz="266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" name="Google Shape;37;p19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rgbClr val="274E1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r>
              <a:t/>
            </a:r>
            <a:endParaRPr b="0" i="0" sz="2398" u="none" cap="none" strike="noStrik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Google Shape;38;p19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r>
              <a:t/>
            </a:r>
            <a:endParaRPr b="0" i="0" sz="2398" u="none" cap="none" strike="noStrik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" name="Google Shape;39;p19"/>
          <p:cNvSpPr/>
          <p:nvPr/>
        </p:nvSpPr>
        <p:spPr>
          <a:xfrm>
            <a:off x="2" y="6721482"/>
            <a:ext cx="12192000" cy="136521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r>
              <a:t/>
            </a:r>
            <a:endParaRPr b="0" i="0" sz="2398" u="none" cap="none" strike="noStrik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Google Shape;40;p19"/>
          <p:cNvSpPr txBox="1"/>
          <p:nvPr>
            <p:ph idx="1" type="body"/>
          </p:nvPr>
        </p:nvSpPr>
        <p:spPr>
          <a:xfrm>
            <a:off x="4795936" y="1353867"/>
            <a:ext cx="7199299" cy="5027884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spcFirstLastPara="1" rIns="108000" wrap="square" tIns="36000">
            <a:noAutofit/>
          </a:bodyPr>
          <a:lstStyle>
            <a:lvl1pPr indent="-342900" lvl="0" marL="4572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42900" lvl="1" marL="9144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42900" lvl="2" marL="13716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42900" lvl="3" marL="18288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42900" lvl="4" marL="22860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429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41" name="Google Shape;41;p19"/>
          <p:cNvSpPr txBox="1"/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9"/>
          <p:cNvSpPr txBox="1"/>
          <p:nvPr>
            <p:ph idx="10" type="dt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19"/>
          <p:cNvSpPr txBox="1"/>
          <p:nvPr>
            <p:ph idx="11" type="ftr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19"/>
          <p:cNvSpPr txBox="1"/>
          <p:nvPr>
            <p:ph idx="12" type="sldNum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5" name="Google Shape;45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870854" y="232973"/>
            <a:ext cx="2126081" cy="530284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19"/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9"/>
              <a:buFont typeface="Calibri"/>
              <a:buNone/>
            </a:pPr>
            <a:r>
              <a:t/>
            </a:r>
            <a:endParaRPr b="0" i="0" sz="2399" u="none" cap="none" strike="noStrik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urce Code Example">
  <p:cSld name="Source Code Example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20"/>
          <p:cNvPicPr preferRelativeResize="0"/>
          <p:nvPr/>
        </p:nvPicPr>
        <p:blipFill rotWithShape="1">
          <a:blip r:embed="rId2">
            <a:alphaModFix amt="8000"/>
          </a:blip>
          <a:srcRect b="0" l="0" r="0"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20"/>
          <p:cNvSpPr txBox="1"/>
          <p:nvPr>
            <p:ph idx="1" type="body"/>
          </p:nvPr>
        </p:nvSpPr>
        <p:spPr>
          <a:xfrm>
            <a:off x="615283" y="1830475"/>
            <a:ext cx="10961400" cy="1633500"/>
          </a:xfrm>
          <a:prstGeom prst="rect">
            <a:avLst/>
          </a:prstGeom>
          <a:solidFill>
            <a:srgbClr val="ACB4C3">
              <a:alpha val="14509"/>
            </a:srgbClr>
          </a:solidFill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08000" lIns="144000" spcFirstLastPara="1" rIns="144000" wrap="square" tIns="1080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74E13"/>
              </a:buClr>
              <a:buSzPts val="2398"/>
              <a:buNone/>
              <a:defRPr b="1" sz="2398">
                <a:solidFill>
                  <a:srgbClr val="274E13"/>
                </a:solidFill>
                <a:latin typeface="Consolas"/>
                <a:ea typeface="Consolas"/>
                <a:cs typeface="Consolas"/>
                <a:sym typeface="Consolas"/>
              </a:defRPr>
            </a:lvl1pPr>
            <a:lvl2pPr indent="-342900" lvl="1" marL="9144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indent="-342900" lvl="2" marL="13716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indent="-342900" lvl="3" marL="18288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indent="-342900" lvl="4" marL="22860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indent="-3429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0" name="Google Shape;50;p20"/>
          <p:cNvSpPr txBox="1"/>
          <p:nvPr>
            <p:ph idx="10" type="dt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20"/>
          <p:cNvSpPr txBox="1"/>
          <p:nvPr>
            <p:ph idx="11" type="ftr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0"/>
          <p:cNvSpPr txBox="1"/>
          <p:nvPr>
            <p:ph idx="12" type="sldNum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3" name="Google Shape;53;p20"/>
          <p:cNvSpPr/>
          <p:nvPr/>
        </p:nvSpPr>
        <p:spPr>
          <a:xfrm>
            <a:off x="-3176" y="0"/>
            <a:ext cx="12195301" cy="1095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r>
              <a:t/>
            </a:r>
            <a:endParaRPr b="0" i="0" sz="2398" u="none" cap="none" strike="noStrik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" name="Google Shape;54;p20"/>
          <p:cNvSpPr txBox="1"/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55" name="Google Shape;55;p20"/>
          <p:cNvPicPr preferRelativeResize="0"/>
          <p:nvPr/>
        </p:nvPicPr>
        <p:blipFill rotWithShape="1">
          <a:blip r:embed="rId3">
            <a:alphaModFix/>
          </a:blip>
          <a:srcRect b="7053" l="0" r="0" t="0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21"/>
          <p:cNvPicPr preferRelativeResize="0"/>
          <p:nvPr/>
        </p:nvPicPr>
        <p:blipFill rotWithShape="1">
          <a:blip r:embed="rId2">
            <a:alphaModFix amt="8000"/>
          </a:blip>
          <a:srcRect b="0" l="0" r="0"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21"/>
          <p:cNvSpPr/>
          <p:nvPr/>
        </p:nvSpPr>
        <p:spPr>
          <a:xfrm>
            <a:off x="-1" y="0"/>
            <a:ext cx="12192000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r>
              <a:t/>
            </a:r>
            <a:endParaRPr b="0" i="0" sz="2398" u="none" cap="none" strike="noStrik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59;p21"/>
          <p:cNvSpPr txBox="1"/>
          <p:nvPr>
            <p:ph idx="1" type="body"/>
          </p:nvPr>
        </p:nvSpPr>
        <p:spPr>
          <a:xfrm>
            <a:off x="190402" y="1196125"/>
            <a:ext cx="11818096" cy="5201066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spcFirstLastPara="1" rIns="108000" wrap="square" tIns="36000">
            <a:noAutofit/>
          </a:bodyPr>
          <a:lstStyle>
            <a:lvl1pPr indent="-342900" lvl="0" marL="4572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42900" lvl="1" marL="9144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42900" lvl="2" marL="13716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42900" lvl="3" marL="18288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42900" lvl="4" marL="22860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429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60" name="Google Shape;60;p21"/>
          <p:cNvSpPr txBox="1"/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21"/>
          <p:cNvSpPr txBox="1"/>
          <p:nvPr>
            <p:ph idx="10" type="dt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21"/>
          <p:cNvSpPr txBox="1"/>
          <p:nvPr>
            <p:ph idx="11" type="ftr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1"/>
          <p:cNvSpPr txBox="1"/>
          <p:nvPr>
            <p:ph idx="12" type="sldNum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4" name="Google Shape;64;p21"/>
          <p:cNvPicPr preferRelativeResize="0"/>
          <p:nvPr/>
        </p:nvPicPr>
        <p:blipFill rotWithShape="1">
          <a:blip r:embed="rId3">
            <a:alphaModFix/>
          </a:blip>
          <a:srcRect b="7053" l="0" r="0" t="0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estions Slide">
  <p:cSld name="Questions Slide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2"/>
          <p:cNvSpPr/>
          <p:nvPr/>
        </p:nvSpPr>
        <p:spPr>
          <a:xfrm>
            <a:off x="-1051301" y="703244"/>
            <a:ext cx="8406073" cy="103330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C6D1"/>
              </a:buClr>
              <a:buSzPts val="6158"/>
              <a:buFont typeface="Noto Sans Symbols"/>
              <a:buNone/>
            </a:pPr>
            <a:r>
              <a:rPr b="1" i="0" lang="en-US" sz="8797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Questions?</a:t>
            </a:r>
            <a:endParaRPr b="1" i="0" sz="8797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7" name="Google Shape;67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696452" y="314259"/>
            <a:ext cx="2126081" cy="530284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22"/>
          <p:cNvSpPr txBox="1"/>
          <p:nvPr>
            <p:ph idx="10" type="dt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22"/>
          <p:cNvSpPr txBox="1"/>
          <p:nvPr>
            <p:ph idx="11" type="ftr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70" name="Google Shape;70;p22"/>
          <p:cNvPicPr preferRelativeResize="0"/>
          <p:nvPr/>
        </p:nvPicPr>
        <p:blipFill rotWithShape="1">
          <a:blip r:embed="rId3">
            <a:alphaModFix amt="8000"/>
          </a:blip>
          <a:srcRect b="0" l="0" r="0" t="24442"/>
          <a:stretch/>
        </p:blipFill>
        <p:spPr>
          <a:xfrm>
            <a:off x="-1612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22"/>
          <p:cNvSpPr txBox="1"/>
          <p:nvPr>
            <p:ph idx="12" type="sldNum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2" name="Google Shape;72;p22"/>
          <p:cNvSpPr/>
          <p:nvPr/>
        </p:nvSpPr>
        <p:spPr>
          <a:xfrm>
            <a:off x="-1589" y="6371331"/>
            <a:ext cx="12195176" cy="50459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r>
              <a:t/>
            </a:r>
            <a:endParaRPr b="0" i="0" sz="2398" u="none" cap="none" strike="noStrik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3" name="Google Shape;73;p22"/>
          <p:cNvCxnSpPr/>
          <p:nvPr/>
        </p:nvCxnSpPr>
        <p:spPr>
          <a:xfrm flipH="1" rot="10800000">
            <a:off x="1753064" y="3832365"/>
            <a:ext cx="8549700" cy="6600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4" name="Google Shape;74;p22"/>
          <p:cNvCxnSpPr/>
          <p:nvPr/>
        </p:nvCxnSpPr>
        <p:spPr>
          <a:xfrm>
            <a:off x="1753064" y="3838965"/>
            <a:ext cx="0" cy="236100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5" name="Google Shape;75;p22"/>
          <p:cNvCxnSpPr/>
          <p:nvPr/>
        </p:nvCxnSpPr>
        <p:spPr>
          <a:xfrm>
            <a:off x="3147650" y="3838965"/>
            <a:ext cx="0" cy="236100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6" name="Google Shape;76;p22"/>
          <p:cNvCxnSpPr/>
          <p:nvPr/>
        </p:nvCxnSpPr>
        <p:spPr>
          <a:xfrm>
            <a:off x="4594850" y="3832615"/>
            <a:ext cx="0" cy="236100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7" name="Google Shape;77;p22"/>
          <p:cNvCxnSpPr/>
          <p:nvPr/>
        </p:nvCxnSpPr>
        <p:spPr>
          <a:xfrm>
            <a:off x="6034850" y="3832615"/>
            <a:ext cx="0" cy="236100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8" name="Google Shape;78;p22"/>
          <p:cNvCxnSpPr/>
          <p:nvPr/>
        </p:nvCxnSpPr>
        <p:spPr>
          <a:xfrm>
            <a:off x="7474850" y="3832615"/>
            <a:ext cx="0" cy="236100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9" name="Google Shape;79;p22"/>
          <p:cNvCxnSpPr/>
          <p:nvPr/>
        </p:nvCxnSpPr>
        <p:spPr>
          <a:xfrm>
            <a:off x="8914850" y="3838965"/>
            <a:ext cx="0" cy="236100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0" name="Google Shape;80;p22"/>
          <p:cNvCxnSpPr/>
          <p:nvPr/>
        </p:nvCxnSpPr>
        <p:spPr>
          <a:xfrm>
            <a:off x="6172157" y="3596395"/>
            <a:ext cx="0" cy="236100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81" name="Google Shape;81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95348" y="2194674"/>
            <a:ext cx="2401363" cy="135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68552" y="4273150"/>
            <a:ext cx="921451" cy="918226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22"/>
          <p:cNvSpPr txBox="1"/>
          <p:nvPr/>
        </p:nvSpPr>
        <p:spPr>
          <a:xfrm>
            <a:off x="1268325" y="5176150"/>
            <a:ext cx="1108200" cy="5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134F5C"/>
                </a:solidFill>
                <a:latin typeface="Roboto"/>
                <a:ea typeface="Roboto"/>
                <a:cs typeface="Roboto"/>
                <a:sym typeface="Roboto"/>
              </a:rPr>
              <a:t>Гнездото</a:t>
            </a:r>
            <a:endParaRPr b="1" i="0" sz="1400" u="none" cap="none" strike="noStrike">
              <a:solidFill>
                <a:srgbClr val="134F5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134F5C"/>
                </a:solidFill>
                <a:latin typeface="Roboto"/>
                <a:ea typeface="Roboto"/>
                <a:cs typeface="Roboto"/>
                <a:sym typeface="Roboto"/>
              </a:rPr>
              <a:t>Coworking</a:t>
            </a:r>
            <a:endParaRPr b="1" i="0" sz="1400" u="none" cap="none" strike="noStrike">
              <a:solidFill>
                <a:srgbClr val="134F5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" name="Google Shape;84;p22"/>
          <p:cNvSpPr/>
          <p:nvPr/>
        </p:nvSpPr>
        <p:spPr>
          <a:xfrm>
            <a:off x="2648988" y="4273150"/>
            <a:ext cx="1166400" cy="1109400"/>
          </a:xfrm>
          <a:prstGeom prst="decagon">
            <a:avLst>
              <a:gd fmla="val 105146" name="vf"/>
            </a:avLst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Цялостен курс по програмиране</a:t>
            </a:r>
            <a:endParaRPr b="1" i="0" sz="12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22"/>
          <p:cNvSpPr/>
          <p:nvPr/>
        </p:nvSpPr>
        <p:spPr>
          <a:xfrm>
            <a:off x="4210975" y="4442500"/>
            <a:ext cx="921300" cy="770700"/>
          </a:xfrm>
          <a:prstGeom prst="snip1Rect">
            <a:avLst>
              <a:gd fmla="val 16667" name="adj"/>
            </a:avLst>
          </a:prstGeom>
          <a:solidFill>
            <a:srgbClr val="B4A7D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Дизайн</a:t>
            </a:r>
            <a:endParaRPr b="1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курс</a:t>
            </a:r>
            <a:endParaRPr b="1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22"/>
          <p:cNvSpPr/>
          <p:nvPr/>
        </p:nvSpPr>
        <p:spPr>
          <a:xfrm>
            <a:off x="5409713" y="4279700"/>
            <a:ext cx="1280700" cy="1109400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9FC5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Курс по</a:t>
            </a:r>
            <a:endParaRPr b="1" i="0" sz="12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дигит.</a:t>
            </a:r>
            <a:endParaRPr b="1" i="0" sz="12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маркетинг</a:t>
            </a:r>
            <a:endParaRPr b="1" i="0" sz="12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Резултат с изображение за mindhub" id="87" name="Google Shape;87;p2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965937" y="4611161"/>
            <a:ext cx="1166399" cy="242196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22"/>
          <p:cNvPicPr preferRelativeResize="0"/>
          <p:nvPr/>
        </p:nvPicPr>
        <p:blipFill rotWithShape="1">
          <a:blip r:embed="rId7">
            <a:alphaModFix/>
          </a:blip>
          <a:srcRect b="0" l="9595" r="12078" t="0"/>
          <a:stretch/>
        </p:blipFill>
        <p:spPr>
          <a:xfrm>
            <a:off x="8284746" y="4385651"/>
            <a:ext cx="1108200" cy="884400"/>
          </a:xfrm>
          <a:prstGeom prst="teardrop">
            <a:avLst>
              <a:gd fmla="val 87076" name="adj"/>
            </a:avLst>
          </a:prstGeom>
          <a:noFill/>
          <a:ln>
            <a:noFill/>
          </a:ln>
        </p:spPr>
      </p:pic>
      <p:pic>
        <p:nvPicPr>
          <p:cNvPr descr="HackVratsa Logo" id="89" name="Google Shape;89;p2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9322750" y="4490025"/>
            <a:ext cx="1501875" cy="6887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0" name="Google Shape;90;p22"/>
          <p:cNvCxnSpPr/>
          <p:nvPr/>
        </p:nvCxnSpPr>
        <p:spPr>
          <a:xfrm>
            <a:off x="10286450" y="3838965"/>
            <a:ext cx="0" cy="236100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23"/>
          <p:cNvPicPr preferRelativeResize="0"/>
          <p:nvPr/>
        </p:nvPicPr>
        <p:blipFill rotWithShape="1">
          <a:blip r:embed="rId2">
            <a:alphaModFix amt="8000"/>
          </a:blip>
          <a:srcRect b="0" l="0" r="0"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23"/>
          <p:cNvSpPr txBox="1"/>
          <p:nvPr>
            <p:ph idx="10" type="dt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23"/>
          <p:cNvSpPr txBox="1"/>
          <p:nvPr>
            <p:ph idx="11" type="ftr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23"/>
          <p:cNvSpPr txBox="1"/>
          <p:nvPr>
            <p:ph idx="12" type="sldNum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6" name="Google Shape;96;p23"/>
          <p:cNvSpPr/>
          <p:nvPr/>
        </p:nvSpPr>
        <p:spPr>
          <a:xfrm>
            <a:off x="0" y="-7074"/>
            <a:ext cx="12195176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r>
              <a:t/>
            </a:r>
            <a:endParaRPr b="0" i="0" sz="2398" u="none" cap="none" strike="noStrik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7" name="Google Shape;97;p23"/>
          <p:cNvPicPr preferRelativeResize="0"/>
          <p:nvPr/>
        </p:nvPicPr>
        <p:blipFill rotWithShape="1">
          <a:blip r:embed="rId3">
            <a:alphaModFix/>
          </a:blip>
          <a:srcRect b="7053" l="0" r="0" t="0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s4bg-logo" id="98" name="Google Shape;98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73525" y="1526700"/>
            <a:ext cx="1666875" cy="16287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omianata-logo" id="99" name="Google Shape;99;p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265125" y="3562275"/>
            <a:ext cx="3943350" cy="10382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vratsa-municipality-logo" id="100" name="Google Shape;100;p2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836100" y="1726725"/>
            <a:ext cx="1276350" cy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elerik_Academy_Logo" id="101" name="Google Shape;101;p2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041325" y="1890875"/>
            <a:ext cx="4440299" cy="1173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indhub-logo" id="102" name="Google Shape;102;p2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642250" y="3793900"/>
            <a:ext cx="3314650" cy="66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MD-Logo" id="103" name="Google Shape;103;p2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31725" y="3744050"/>
            <a:ext cx="2057400" cy="1076325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23"/>
          <p:cNvSpPr txBox="1"/>
          <p:nvPr/>
        </p:nvSpPr>
        <p:spPr>
          <a:xfrm>
            <a:off x="188825" y="55525"/>
            <a:ext cx="8736000" cy="8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i="0" lang="en-US" sz="4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Partners</a:t>
            </a:r>
            <a:endParaRPr b="1" i="0" sz="48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portant Concept">
  <p:cSld name="Important Concep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ga917be274e_0_139"/>
          <p:cNvPicPr preferRelativeResize="0"/>
          <p:nvPr/>
        </p:nvPicPr>
        <p:blipFill rotWithShape="1">
          <a:blip r:embed="rId2">
            <a:alphaModFix amt="8000"/>
          </a:blip>
          <a:srcRect b="0" l="0" r="0" t="24442"/>
          <a:stretch/>
        </p:blipFill>
        <p:spPr>
          <a:xfrm>
            <a:off x="-1600" y="0"/>
            <a:ext cx="12195175" cy="6858004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ga917be274e_0_139"/>
          <p:cNvSpPr/>
          <p:nvPr/>
        </p:nvSpPr>
        <p:spPr>
          <a:xfrm>
            <a:off x="-3472" y="0"/>
            <a:ext cx="11538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r>
              <a:t/>
            </a:r>
            <a:endParaRPr b="0" i="0" sz="2398" u="none" cap="none" strike="noStrik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E:\002-KIMS BUSINESS\007-02-Fullslidesppt-Contents\20161228\02-edu\bulb-item2.png" id="108" name="Google Shape;108;ga917be274e_0_1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5205" y="1792355"/>
            <a:ext cx="1830305" cy="4062222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ga917be274e_0_139"/>
          <p:cNvSpPr txBox="1"/>
          <p:nvPr>
            <p:ph idx="1" type="body"/>
          </p:nvPr>
        </p:nvSpPr>
        <p:spPr>
          <a:xfrm>
            <a:off x="2065510" y="1121144"/>
            <a:ext cx="9929700" cy="527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spcFirstLastPara="1" rIns="108000" wrap="square" tIns="36000">
            <a:noAutofit/>
          </a:bodyPr>
          <a:lstStyle>
            <a:lvl1pPr indent="-444372" lvl="0" marL="45720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398"/>
              <a:buFont typeface="Roboto"/>
              <a:buChar char="▪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431672" lvl="1" marL="91440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198"/>
              <a:buFont typeface="Roboto"/>
              <a:buChar char="▪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418972" lvl="2" marL="137160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998"/>
              <a:buFont typeface="Roboto"/>
              <a:buChar char="▪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406272" lvl="3" marL="182880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798"/>
              <a:buFont typeface="Roboto"/>
              <a:buChar char="▪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93573" lvl="4" marL="228600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598"/>
              <a:buFont typeface="Roboto"/>
              <a:buChar char="▪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42900" lvl="5" marL="2743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42900" lvl="6" marL="3200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42900" lvl="7" marL="3657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42900" lvl="8" marL="4114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0" name="Google Shape;110;ga917be274e_0_139"/>
          <p:cNvSpPr txBox="1"/>
          <p:nvPr>
            <p:ph type="title"/>
          </p:nvPr>
        </p:nvSpPr>
        <p:spPr>
          <a:xfrm>
            <a:off x="1296957" y="100750"/>
            <a:ext cx="8399400" cy="88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98"/>
              <a:buFont typeface="Calibri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ga917be274e_0_139"/>
          <p:cNvSpPr txBox="1"/>
          <p:nvPr>
            <p:ph idx="10" type="dt"/>
          </p:nvPr>
        </p:nvSpPr>
        <p:spPr>
          <a:xfrm>
            <a:off x="188816" y="6397196"/>
            <a:ext cx="808800" cy="30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ga917be274e_0_139"/>
          <p:cNvSpPr txBox="1"/>
          <p:nvPr>
            <p:ph idx="11" type="ftr"/>
          </p:nvPr>
        </p:nvSpPr>
        <p:spPr>
          <a:xfrm>
            <a:off x="997529" y="6397196"/>
            <a:ext cx="10567200" cy="30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ga917be274e_0_139"/>
          <p:cNvSpPr txBox="1"/>
          <p:nvPr>
            <p:ph idx="12" type="sldNum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14" name="Google Shape;114;ga917be274e_0_139"/>
          <p:cNvPicPr preferRelativeResize="0"/>
          <p:nvPr/>
        </p:nvPicPr>
        <p:blipFill rotWithShape="1">
          <a:blip r:embed="rId4">
            <a:alphaModFix/>
          </a:blip>
          <a:srcRect b="7054" l="0" r="0" t="0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0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5"/>
          <p:cNvSpPr txBox="1"/>
          <p:nvPr>
            <p:ph idx="10" type="dt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" name="Google Shape;11;p15"/>
          <p:cNvSpPr txBox="1"/>
          <p:nvPr>
            <p:ph idx="11" type="ftr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5"/>
          <p:cNvSpPr txBox="1"/>
          <p:nvPr>
            <p:ph idx="12" type="sldNum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" name="Google Shape;13;p15"/>
          <p:cNvSpPr txBox="1"/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998"/>
              <a:buFont typeface="Roboto"/>
              <a:buNone/>
              <a:defRPr b="1" i="0" sz="3998" u="none" cap="none" strike="noStrike">
                <a:solidFill>
                  <a:srgbClr val="274E1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5"/>
          <p:cNvSpPr txBox="1"/>
          <p:nvPr>
            <p:ph idx="1" type="body"/>
          </p:nvPr>
        </p:nvSpPr>
        <p:spPr>
          <a:xfrm>
            <a:off x="190413" y="1138844"/>
            <a:ext cx="11804822" cy="5242906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spcFirstLastPara="1" rIns="108000" wrap="square" tIns="36000">
            <a:noAutofit/>
          </a:bodyPr>
          <a:lstStyle>
            <a:lvl1pPr indent="-444372" lvl="0" marL="457200" marR="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3398"/>
              <a:buFont typeface="Noto Sans Symbols"/>
              <a:buChar char="▪"/>
              <a:defRPr b="0" i="0" sz="3398" u="none" cap="none" strike="noStrik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31672" lvl="1" marL="914400" marR="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3198"/>
              <a:buFont typeface="Noto Sans Symbols"/>
              <a:buChar char="▪"/>
              <a:defRPr b="0" i="0" sz="3198" u="none" cap="none" strike="noStrik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18972" lvl="2" marL="1371600" marR="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2998"/>
              <a:buFont typeface="Noto Sans Symbols"/>
              <a:buChar char="▪"/>
              <a:defRPr b="0" i="0" sz="2998" u="none" cap="none" strike="noStrik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06272" lvl="3" marL="1828800" marR="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2798"/>
              <a:buFont typeface="Noto Sans Symbols"/>
              <a:buChar char="▪"/>
              <a:defRPr b="0" i="0" sz="2798" u="none" cap="none" strike="noStrik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93573" lvl="4" marL="2286000" marR="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2598"/>
              <a:buFont typeface="Noto Sans Symbols"/>
              <a:buChar char="▪"/>
              <a:defRPr b="0" i="0" sz="2598" u="none" cap="none" strike="noStrik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97827" lvl="5" marL="2743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2665"/>
              <a:buFont typeface="Arial"/>
              <a:buChar char="•"/>
              <a:defRPr b="0" i="0" sz="2665" u="none" cap="none" strike="noStrik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97827" lvl="6" marL="32004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1A340C"/>
              </a:buClr>
              <a:buSzPts val="2665"/>
              <a:buFont typeface="Arial"/>
              <a:buChar char="•"/>
              <a:defRPr b="0" i="0" sz="2665" u="none" cap="none" strike="noStrik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97827" lvl="7" marL="36576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1A340C"/>
              </a:buClr>
              <a:buSzPts val="2665"/>
              <a:buFont typeface="Arial"/>
              <a:buChar char="•"/>
              <a:defRPr b="0" i="0" sz="2665" u="none" cap="none" strike="noStrik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97827" lvl="8" marL="41148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1A340C"/>
              </a:buClr>
              <a:buSzPts val="2665"/>
              <a:buFont typeface="Arial"/>
              <a:buChar char="•"/>
              <a:defRPr b="0" i="0" sz="2665" u="none" cap="none" strike="noStrik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s://vratsasoftware.com/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://www.vratsasoftware.com" TargetMode="External"/><Relationship Id="rId4" Type="http://schemas.openxmlformats.org/officeDocument/2006/relationships/hyperlink" Target="http://www.nest.bg" TargetMode="External"/><Relationship Id="rId11" Type="http://schemas.openxmlformats.org/officeDocument/2006/relationships/hyperlink" Target="http://forum.softuni.bg/" TargetMode="External"/><Relationship Id="rId10" Type="http://schemas.openxmlformats.org/officeDocument/2006/relationships/image" Target="../media/image22.png"/><Relationship Id="rId12" Type="http://schemas.openxmlformats.org/officeDocument/2006/relationships/image" Target="../media/image23.png"/><Relationship Id="rId9" Type="http://schemas.openxmlformats.org/officeDocument/2006/relationships/hyperlink" Target="http://www.facebook.com/SoftwareUniversity" TargetMode="External"/><Relationship Id="rId5" Type="http://schemas.openxmlformats.org/officeDocument/2006/relationships/hyperlink" Target="http://www.fb.com/VratsaSoftware" TargetMode="External"/><Relationship Id="rId6" Type="http://schemas.openxmlformats.org/officeDocument/2006/relationships/hyperlink" Target="http://www.vso.slack.com" TargetMode="External"/><Relationship Id="rId7" Type="http://schemas.openxmlformats.org/officeDocument/2006/relationships/hyperlink" Target="http://softuni.foundation/" TargetMode="External"/><Relationship Id="rId8" Type="http://schemas.openxmlformats.org/officeDocument/2006/relationships/image" Target="../media/image1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"/>
          <p:cNvSpPr txBox="1"/>
          <p:nvPr>
            <p:ph type="title"/>
          </p:nvPr>
        </p:nvSpPr>
        <p:spPr>
          <a:xfrm>
            <a:off x="998700" y="333125"/>
            <a:ext cx="10194600" cy="4166400"/>
          </a:xfrm>
          <a:prstGeom prst="rect">
            <a:avLst/>
          </a:prstGeom>
          <a:noFill/>
          <a:ln>
            <a:noFill/>
          </a:ln>
        </p:spPr>
        <p:txBody>
          <a:bodyPr anchorCtr="0" anchor="b" bIns="36000" lIns="108000" spcFirstLastPara="1" rIns="108000" wrap="square" tIns="36000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1000"/>
              <a:buNone/>
            </a:pPr>
            <a:r>
              <a:rPr lang="en-US" sz="7200"/>
              <a:t>цикъл FOR</a:t>
            </a:r>
            <a:br>
              <a:rPr lang="en-US" sz="7200"/>
            </a:br>
            <a:r>
              <a:rPr lang="en-US" sz="7200"/>
              <a:t>вложени цикли</a:t>
            </a:r>
            <a:endParaRPr sz="7200"/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1000"/>
              <a:buNone/>
            </a:pPr>
            <a:r>
              <a:t/>
            </a:r>
            <a:endParaRPr sz="7200"/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1000"/>
              <a:buNone/>
            </a:pPr>
            <a:r>
              <a:t/>
            </a:r>
            <a:endParaRPr sz="7200"/>
          </a:p>
        </p:txBody>
      </p:sp>
      <p:sp>
        <p:nvSpPr>
          <p:cNvPr id="122" name="Google Shape;122;p1"/>
          <p:cNvSpPr txBox="1"/>
          <p:nvPr>
            <p:ph idx="4294967295" type="body"/>
          </p:nvPr>
        </p:nvSpPr>
        <p:spPr>
          <a:xfrm>
            <a:off x="6096000" y="5591375"/>
            <a:ext cx="6012600" cy="105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6000" lIns="36000" spcFirstLastPara="1" rIns="36000" wrap="square" tIns="36000">
            <a:noAutofit/>
          </a:bodyPr>
          <a:lstStyle/>
          <a:p>
            <a:pPr indent="0" lvl="0" marL="0" rtl="0" algn="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1A334B"/>
              </a:buClr>
              <a:buSzPts val="1700"/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https://vratsasoftware.com/</a:t>
            </a:r>
            <a:r>
              <a:rPr lang="en-US"/>
              <a:t> </a:t>
            </a:r>
            <a:endParaRPr/>
          </a:p>
        </p:txBody>
      </p:sp>
      <p:sp>
        <p:nvSpPr>
          <p:cNvPr id="123" name="Google Shape;123;p1"/>
          <p:cNvSpPr txBox="1"/>
          <p:nvPr>
            <p:ph idx="4294967295" type="body"/>
          </p:nvPr>
        </p:nvSpPr>
        <p:spPr>
          <a:xfrm>
            <a:off x="113425" y="5369325"/>
            <a:ext cx="6012600" cy="1280100"/>
          </a:xfrm>
          <a:prstGeom prst="rect">
            <a:avLst/>
          </a:prstGeom>
          <a:noFill/>
          <a:ln>
            <a:noFill/>
          </a:ln>
        </p:spPr>
        <p:txBody>
          <a:bodyPr anchorCtr="0" anchor="b" bIns="36000" lIns="36000" spcFirstLastPara="1" rIns="36000" wrap="square" tIns="36000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</a:pPr>
            <a:r>
              <a:rPr lang="en-US"/>
              <a:t>Milena Tomova</a:t>
            </a:r>
            <a:endParaRPr/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</a:pPr>
            <a:r>
              <a:rPr lang="en-US"/>
              <a:t>Vratsa Software</a:t>
            </a:r>
            <a:endParaRPr/>
          </a:p>
        </p:txBody>
      </p:sp>
      <p:sp>
        <p:nvSpPr>
          <p:cNvPr id="124" name="Google Shape;124;p1"/>
          <p:cNvSpPr txBox="1"/>
          <p:nvPr>
            <p:ph idx="1" type="subTitle"/>
          </p:nvPr>
        </p:nvSpPr>
        <p:spPr>
          <a:xfrm>
            <a:off x="613359" y="4598867"/>
            <a:ext cx="10965300" cy="8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spcFirstLastPara="1" rIns="108000" wrap="square" tIns="36000">
            <a:noAutofit/>
          </a:bodyPr>
          <a:lstStyle/>
          <a:p>
            <a:pPr indent="-444372" lvl="0" marL="457200" rtl="0" algn="ctr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666666"/>
              </a:buClr>
              <a:buSzPts val="3598"/>
              <a:buFont typeface="Roboto"/>
              <a:buNone/>
            </a:pPr>
            <a:r>
              <a:rPr lang="en-US"/>
              <a:t>PHP web development 2020/2021</a:t>
            </a:r>
            <a:endParaRPr/>
          </a:p>
          <a:p>
            <a:pPr indent="-444372" lvl="0" marL="457200" rtl="0" algn="ctr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666666"/>
              </a:buClr>
              <a:buSzPts val="3598"/>
              <a:buFont typeface="Roboto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1"/>
          <p:cNvSpPr txBox="1"/>
          <p:nvPr>
            <p:ph idx="1" type="body"/>
          </p:nvPr>
        </p:nvSpPr>
        <p:spPr>
          <a:xfrm>
            <a:off x="190402" y="1196125"/>
            <a:ext cx="11818096" cy="5201066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spcFirstLastPara="1" rIns="108000" wrap="square" tIns="36000">
            <a:noAutofit/>
          </a:bodyPr>
          <a:lstStyle/>
          <a:p>
            <a:pPr indent="-456915" lvl="0" marL="456915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Char char="▪"/>
            </a:pPr>
            <a:r>
              <a:rPr lang="en-US"/>
              <a:t>The course assignments require to </a:t>
            </a:r>
            <a:r>
              <a:rPr lang="en-US">
                <a:solidFill>
                  <a:srgbClr val="1A334B"/>
                </a:solidFill>
              </a:rPr>
              <a:t>search in Internet</a:t>
            </a:r>
            <a:endParaRPr/>
          </a:p>
          <a:p>
            <a:pPr indent="-380762" lvl="1" marL="989981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100"/>
              <a:buChar char="▪"/>
            </a:pPr>
            <a:r>
              <a:rPr lang="en-US"/>
              <a:t>This is an important part of the learning process</a:t>
            </a:r>
            <a:endParaRPr/>
          </a:p>
          <a:p>
            <a:pPr indent="-380762" lvl="1" marL="989981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100"/>
              <a:buChar char="▪"/>
            </a:pPr>
            <a:r>
              <a:rPr lang="en-US"/>
              <a:t>Some exercises intentionally have no hints</a:t>
            </a:r>
            <a:endParaRPr/>
          </a:p>
          <a:p>
            <a:pPr indent="-456915" lvl="0" marL="456915" rtl="0" algn="l">
              <a:lnSpc>
                <a:spcPct val="95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3300"/>
              <a:buChar char="▪"/>
            </a:pPr>
            <a:r>
              <a:rPr lang="en-US"/>
              <a:t>Learn to find solutions!</a:t>
            </a:r>
            <a:endParaRPr/>
          </a:p>
          <a:p>
            <a:pPr indent="-380762" lvl="1" marL="989981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100"/>
              <a:buChar char="▪"/>
            </a:pPr>
            <a:r>
              <a:rPr lang="en-US"/>
              <a:t>Software development includes</a:t>
            </a:r>
            <a:br>
              <a:rPr lang="en-US"/>
            </a:br>
            <a:r>
              <a:rPr lang="en-US">
                <a:solidFill>
                  <a:srgbClr val="1A334B"/>
                </a:solidFill>
              </a:rPr>
              <a:t>everyday searching and learning</a:t>
            </a:r>
            <a:endParaRPr/>
          </a:p>
          <a:p>
            <a:pPr indent="-380762" lvl="1" marL="989981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100"/>
              <a:buChar char="▪"/>
            </a:pPr>
            <a:r>
              <a:rPr lang="en-US"/>
              <a:t>No excuses, just </a:t>
            </a:r>
            <a:r>
              <a:rPr lang="en-US">
                <a:solidFill>
                  <a:srgbClr val="1A334B"/>
                </a:solidFill>
              </a:rPr>
              <a:t>learn to study</a:t>
            </a:r>
            <a:r>
              <a:rPr lang="en-US"/>
              <a:t>!</a:t>
            </a:r>
            <a:endParaRPr/>
          </a:p>
          <a:p>
            <a:pPr indent="-380762" lvl="1" marL="989981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100"/>
              <a:buChar char="▪"/>
            </a:pPr>
            <a:r>
              <a:rPr lang="en-US"/>
              <a:t>Developers learn new technologies, tools, languages every day!</a:t>
            </a:r>
            <a:endParaRPr/>
          </a:p>
        </p:txBody>
      </p:sp>
      <p:sp>
        <p:nvSpPr>
          <p:cNvPr id="195" name="Google Shape;195;p11"/>
          <p:cNvSpPr txBox="1"/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Learn to Search in Internet</a:t>
            </a:r>
            <a:endParaRPr/>
          </a:p>
        </p:txBody>
      </p:sp>
      <p:sp>
        <p:nvSpPr>
          <p:cNvPr id="196" name="Google Shape;196;p11"/>
          <p:cNvSpPr txBox="1"/>
          <p:nvPr>
            <p:ph idx="12" type="sldNum"/>
          </p:nvPr>
        </p:nvSpPr>
        <p:spPr>
          <a:xfrm>
            <a:off x="11763375" y="6524625"/>
            <a:ext cx="428625" cy="1968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97" name="Google Shape;197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598091" y="3676036"/>
            <a:ext cx="1591194" cy="1774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78210" y="3429000"/>
            <a:ext cx="1939930" cy="19461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470064" y="1981201"/>
            <a:ext cx="1719221" cy="16948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3"/>
          <p:cNvSpPr txBox="1"/>
          <p:nvPr>
            <p:ph idx="12" type="sldNum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4"/>
          <p:cNvSpPr txBox="1"/>
          <p:nvPr>
            <p:ph idx="1" type="body"/>
          </p:nvPr>
        </p:nvSpPr>
        <p:spPr>
          <a:xfrm>
            <a:off x="80375" y="1196125"/>
            <a:ext cx="12055201" cy="52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spcFirstLastPara="1" rIns="108000" wrap="square" tIns="36000">
            <a:noAutofit/>
          </a:bodyPr>
          <a:lstStyle/>
          <a:p>
            <a:pPr indent="-456915" lvl="0" marL="45691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▪"/>
            </a:pPr>
            <a:r>
              <a:rPr lang="en-US" sz="3200"/>
              <a:t>Vratsa Software – High-Quality Education, Profession and Jobs</a:t>
            </a:r>
            <a:endParaRPr/>
          </a:p>
          <a:p>
            <a:pPr indent="-380762" lvl="1" marL="989981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900"/>
              <a:buChar char="▪"/>
            </a:pPr>
            <a:r>
              <a:rPr lang="en-US" sz="2900" u="sng">
                <a:solidFill>
                  <a:schemeClr val="hlink"/>
                </a:solidFill>
                <a:hlinkClick r:id="rId3"/>
              </a:rPr>
              <a:t>www.vratsasoftware.com</a:t>
            </a:r>
            <a:r>
              <a:rPr lang="en-US" sz="2900"/>
              <a:t>  </a:t>
            </a:r>
            <a:endParaRPr/>
          </a:p>
          <a:p>
            <a:pPr indent="-456915" lvl="0" marL="456915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200"/>
              <a:buChar char="▪"/>
            </a:pPr>
            <a:r>
              <a:rPr lang="en-US" sz="3200"/>
              <a:t>The Nest Coworking</a:t>
            </a:r>
            <a:endParaRPr sz="3200"/>
          </a:p>
          <a:p>
            <a:pPr indent="-380762" lvl="1" marL="989981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000"/>
              <a:buChar char="▪"/>
            </a:pPr>
            <a:r>
              <a:rPr lang="en-US" sz="3000" u="sng">
                <a:solidFill>
                  <a:schemeClr val="hlink"/>
                </a:solidFill>
                <a:hlinkClick r:id="rId4"/>
              </a:rPr>
              <a:t>www.nest.bg</a:t>
            </a:r>
            <a:r>
              <a:rPr lang="en-US" sz="3000"/>
              <a:t> </a:t>
            </a:r>
            <a:endParaRPr sz="3000"/>
          </a:p>
          <a:p>
            <a:pPr indent="-456915" lvl="0" marL="456915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200"/>
              <a:buChar char="▪"/>
            </a:pPr>
            <a:r>
              <a:rPr lang="en-US" sz="3200"/>
              <a:t>Vratsa Software @ Facebook</a:t>
            </a:r>
            <a:endParaRPr/>
          </a:p>
          <a:p>
            <a:pPr indent="-380990" lvl="1" marL="990575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234465"/>
              </a:buClr>
              <a:buSzPts val="2900"/>
              <a:buChar char="▪"/>
            </a:pPr>
            <a:r>
              <a:rPr lang="en-US" sz="2900" u="sng">
                <a:solidFill>
                  <a:schemeClr val="hlink"/>
                </a:solidFill>
                <a:hlinkClick r:id="rId5"/>
              </a:rPr>
              <a:t>www.fb.com/VratsaSoftware</a:t>
            </a:r>
            <a:r>
              <a:rPr lang="en-US" sz="2900">
                <a:solidFill>
                  <a:srgbClr val="234465"/>
                </a:solidFill>
              </a:rPr>
              <a:t>  </a:t>
            </a:r>
            <a:endParaRPr sz="2900">
              <a:solidFill>
                <a:srgbClr val="234465"/>
              </a:solidFill>
            </a:endParaRPr>
          </a:p>
          <a:p>
            <a:pPr indent="-456915" lvl="0" marL="456915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200"/>
              <a:buChar char="▪"/>
            </a:pPr>
            <a:r>
              <a:rPr lang="en-US" sz="3200"/>
              <a:t>Slack Channel</a:t>
            </a:r>
            <a:endParaRPr sz="3200"/>
          </a:p>
          <a:p>
            <a:pPr indent="-469662" lvl="1" marL="989981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3200"/>
              <a:buChar char="▪"/>
            </a:pPr>
            <a:r>
              <a:rPr lang="en-US" sz="3200" u="sng">
                <a:solidFill>
                  <a:schemeClr val="hlink"/>
                </a:solidFill>
                <a:hlinkClick r:id="rId6"/>
              </a:rPr>
              <a:t>www.vso.slack.com</a:t>
            </a:r>
            <a:r>
              <a:rPr lang="en-US" sz="3200"/>
              <a:t> </a:t>
            </a:r>
            <a:endParaRPr sz="3200"/>
          </a:p>
          <a:p>
            <a:pPr indent="-241141" lvl="0" marL="456915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398"/>
              <a:buNone/>
            </a:pPr>
            <a:r>
              <a:t/>
            </a:r>
            <a:endParaRPr/>
          </a:p>
        </p:txBody>
      </p:sp>
      <p:sp>
        <p:nvSpPr>
          <p:cNvPr id="219" name="Google Shape;219;p14"/>
          <p:cNvSpPr txBox="1"/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Trainings @ Vratsa Software</a:t>
            </a:r>
            <a:endParaRPr/>
          </a:p>
        </p:txBody>
      </p:sp>
      <p:pic>
        <p:nvPicPr>
          <p:cNvPr id="220" name="Google Shape;220;p14">
            <a:hlinkClick r:id="rId7"/>
          </p:cNvPr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9860073" y="3265920"/>
            <a:ext cx="1467096" cy="3659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14">
            <a:hlinkClick r:id="rId9"/>
          </p:cNvPr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0258777" y="3608627"/>
            <a:ext cx="1118740" cy="1118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14">
            <a:hlinkClick r:id="rId11"/>
          </p:cNvPr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0335284" y="5017461"/>
            <a:ext cx="1042233" cy="10422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"/>
          <p:cNvSpPr txBox="1"/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Table of Contents</a:t>
            </a:r>
            <a:endParaRPr/>
          </a:p>
        </p:txBody>
      </p:sp>
      <p:sp>
        <p:nvSpPr>
          <p:cNvPr id="132" name="Google Shape;132;p2"/>
          <p:cNvSpPr txBox="1"/>
          <p:nvPr>
            <p:ph idx="1" type="body"/>
          </p:nvPr>
        </p:nvSpPr>
        <p:spPr>
          <a:xfrm>
            <a:off x="196766" y="1371604"/>
            <a:ext cx="8182463" cy="4795935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spcFirstLastPara="1" rIns="108000" wrap="square" tIns="36000">
            <a:noAutofit/>
          </a:bodyPr>
          <a:lstStyle/>
          <a:p>
            <a:pPr indent="-446088" lvl="0" marL="446088" rtl="0" algn="l">
              <a:lnSpc>
                <a:spcPct val="12121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AutoNum type="arabicPeriod"/>
            </a:pPr>
            <a:r>
              <a:rPr lang="en-US"/>
              <a:t>Цикъл FOR</a:t>
            </a:r>
            <a:endParaRPr/>
          </a:p>
          <a:p>
            <a:pPr indent="-446088" lvl="0" marL="446088" rtl="0" algn="l">
              <a:lnSpc>
                <a:spcPct val="121212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AutoNum type="arabicPeriod"/>
            </a:pPr>
            <a:r>
              <a:rPr lang="en-US"/>
              <a:t>Вложени цикли</a:t>
            </a:r>
            <a:endParaRPr/>
          </a:p>
          <a:p>
            <a:pPr indent="0" lvl="0" marL="0" rtl="0" algn="l">
              <a:lnSpc>
                <a:spcPct val="121212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300"/>
              <a:buNone/>
            </a:pPr>
            <a:r>
              <a:t/>
            </a:r>
            <a:endParaRPr/>
          </a:p>
        </p:txBody>
      </p:sp>
      <p:sp>
        <p:nvSpPr>
          <p:cNvPr id="133" name="Google Shape;133;p2"/>
          <p:cNvSpPr txBox="1"/>
          <p:nvPr>
            <p:ph idx="12" type="sldNum"/>
          </p:nvPr>
        </p:nvSpPr>
        <p:spPr>
          <a:xfrm>
            <a:off x="11763375" y="6524625"/>
            <a:ext cx="428625" cy="1968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"/>
          <p:cNvSpPr txBox="1"/>
          <p:nvPr/>
        </p:nvSpPr>
        <p:spPr>
          <a:xfrm>
            <a:off x="4378570" y="2210903"/>
            <a:ext cx="3393830" cy="88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chemeClr val="lt2"/>
                </a:solidFill>
              </a:rPr>
              <a:t>цикъл </a:t>
            </a:r>
            <a:r>
              <a:rPr b="1" i="0" lang="en-US" sz="4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for</a:t>
            </a:r>
            <a:endParaRPr b="1" i="0" sz="40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4"/>
          <p:cNvSpPr/>
          <p:nvPr>
            <p:ph idx="2" type="pic"/>
          </p:nvPr>
        </p:nvSpPr>
        <p:spPr>
          <a:xfrm>
            <a:off x="190405" y="1355077"/>
            <a:ext cx="3889500" cy="5366400"/>
          </a:xfrm>
          <a:prstGeom prst="rect">
            <a:avLst/>
          </a:prstGeom>
          <a:solidFill>
            <a:srgbClr val="E5E5E5"/>
          </a:solidFill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marR="0" rtl="0" algn="ctr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31"/>
              <a:buFont typeface="Roboto"/>
              <a:buNone/>
            </a:pPr>
            <a:r>
              <a:rPr b="0" i="0" lang="en-US" sz="2400" u="none" cap="none" strike="noStrike">
                <a:solidFill>
                  <a:srgbClr val="00B050"/>
                </a:solidFill>
                <a:latin typeface="Roboto"/>
                <a:ea typeface="Roboto"/>
                <a:cs typeface="Roboto"/>
                <a:sym typeface="Roboto"/>
              </a:rPr>
              <a:t>$i = 0;  начало</a:t>
            </a:r>
            <a:endParaRPr/>
          </a:p>
          <a:p>
            <a:pPr indent="0" lvl="0" marL="0" marR="0" rtl="0" algn="ctr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131"/>
              <a:buFont typeface="Roboto"/>
              <a:buNone/>
            </a:pPr>
            <a:r>
              <a:rPr b="0" i="0" lang="en-US" sz="2400" u="none" cap="none" strike="noStrike">
                <a:solidFill>
                  <a:srgbClr val="FFC000"/>
                </a:solidFill>
                <a:latin typeface="Roboto"/>
                <a:ea typeface="Roboto"/>
                <a:cs typeface="Roboto"/>
                <a:sym typeface="Roboto"/>
              </a:rPr>
              <a:t>$i &lt;= 10; край</a:t>
            </a:r>
            <a:endParaRPr/>
          </a:p>
          <a:p>
            <a:pPr indent="0" lvl="0" marL="0" marR="0" rtl="0" algn="ctr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131"/>
              <a:buFont typeface="Roboto"/>
              <a:buNone/>
            </a:pPr>
            <a:r>
              <a:rPr b="0" i="0" lang="en-US" sz="2400" u="none" cap="none" strike="noStrike">
                <a:solidFill>
                  <a:srgbClr val="353767"/>
                </a:solidFill>
                <a:latin typeface="Roboto"/>
                <a:ea typeface="Roboto"/>
                <a:cs typeface="Roboto"/>
                <a:sym typeface="Roboto"/>
              </a:rPr>
              <a:t>$i++; стъпка</a:t>
            </a:r>
            <a:endParaRPr b="0" i="0" sz="2400" u="none" cap="none" strike="noStrike">
              <a:solidFill>
                <a:srgbClr val="FFC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5000"/>
              </a:lnSpc>
              <a:spcBef>
                <a:spcPts val="1200"/>
              </a:spcBef>
              <a:spcAft>
                <a:spcPts val="600"/>
              </a:spcAft>
              <a:buClr>
                <a:schemeClr val="dk1"/>
              </a:buClr>
              <a:buSzPts val="2131"/>
              <a:buFont typeface="Roboto"/>
              <a:buNone/>
            </a:pPr>
            <a:r>
              <a:t/>
            </a:r>
            <a:endParaRPr b="0" i="0" sz="2131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7" name="Google Shape;147;p4"/>
          <p:cNvSpPr txBox="1"/>
          <p:nvPr>
            <p:ph idx="1" type="body"/>
          </p:nvPr>
        </p:nvSpPr>
        <p:spPr>
          <a:xfrm>
            <a:off x="4795936" y="1353867"/>
            <a:ext cx="7199400" cy="50280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spcFirstLastPara="1" rIns="108000" wrap="square" tIns="36000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en-US"/>
              <a:t>for</a:t>
            </a:r>
            <a:r>
              <a:rPr lang="en-US">
                <a:solidFill>
                  <a:srgbClr val="333A47"/>
                </a:solidFill>
              </a:rPr>
              <a:t>(</a:t>
            </a:r>
            <a:r>
              <a:rPr lang="en-US">
                <a:solidFill>
                  <a:srgbClr val="00B050"/>
                </a:solidFill>
              </a:rPr>
              <a:t>$i = 0; </a:t>
            </a:r>
            <a:r>
              <a:rPr lang="en-US">
                <a:solidFill>
                  <a:srgbClr val="FFC000"/>
                </a:solidFill>
              </a:rPr>
              <a:t>$i &lt;= 10</a:t>
            </a:r>
            <a:r>
              <a:rPr lang="en-US"/>
              <a:t>; </a:t>
            </a:r>
            <a:r>
              <a:rPr lang="en-US">
                <a:solidFill>
                  <a:srgbClr val="353767"/>
                </a:solidFill>
              </a:rPr>
              <a:t>$i++</a:t>
            </a:r>
            <a:r>
              <a:rPr lang="en-US"/>
              <a:t>){</a:t>
            </a:r>
            <a:endParaRPr/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en-US"/>
              <a:t>	</a:t>
            </a:r>
            <a:r>
              <a:rPr lang="en-US">
                <a:solidFill>
                  <a:srgbClr val="A5A5A5"/>
                </a:solidFill>
              </a:rPr>
              <a:t>//code to be executed</a:t>
            </a:r>
            <a:endParaRPr/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600"/>
              </a:spcAft>
              <a:buSzPts val="1800"/>
              <a:buNone/>
            </a:pPr>
            <a:r>
              <a:rPr lang="en-US"/>
              <a:t>}</a:t>
            </a:r>
            <a:endParaRPr/>
          </a:p>
        </p:txBody>
      </p:sp>
      <p:sp>
        <p:nvSpPr>
          <p:cNvPr id="148" name="Google Shape;148;p4"/>
          <p:cNvSpPr txBox="1"/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98"/>
              <a:buNone/>
            </a:pPr>
            <a:r>
              <a:rPr lang="en-US"/>
              <a:t>цикъл for </a:t>
            </a:r>
            <a:endParaRPr/>
          </a:p>
        </p:txBody>
      </p:sp>
      <p:sp>
        <p:nvSpPr>
          <p:cNvPr id="149" name="Google Shape;149;p4"/>
          <p:cNvSpPr txBox="1"/>
          <p:nvPr>
            <p:ph idx="12" type="sldNum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5"/>
          <p:cNvSpPr txBox="1"/>
          <p:nvPr>
            <p:ph idx="1" type="body"/>
          </p:nvPr>
        </p:nvSpPr>
        <p:spPr>
          <a:xfrm>
            <a:off x="615283" y="1830476"/>
            <a:ext cx="10961400" cy="657748"/>
          </a:xfrm>
          <a:prstGeom prst="rect">
            <a:avLst/>
          </a:prstGeom>
          <a:solidFill>
            <a:srgbClr val="ACB4C3">
              <a:alpha val="14509"/>
            </a:srgbClr>
          </a:solidFill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08000" lIns="144000" spcFirstLastPara="1" rIns="144000" wrap="square" tIns="108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</a:pPr>
            <a:r>
              <a:rPr b="0"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Отпечатайте числата от 0 до 10 включително.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</a:pPr>
            <a:r>
              <a:t/>
            </a:r>
            <a:endParaRPr b="0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</a:pPr>
            <a:r>
              <a:t/>
            </a:r>
            <a:endParaRPr b="0">
              <a:solidFill>
                <a:srgbClr val="FFC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</a:pPr>
            <a:r>
              <a:t/>
            </a:r>
            <a:endParaRPr b="0" sz="2400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800"/>
              <a:buNone/>
            </a:pPr>
            <a:r>
              <a:rPr b="0" lang="en-US" sz="2400">
                <a:solidFill>
                  <a:srgbClr val="353767"/>
                </a:solidFill>
                <a:latin typeface="Arial"/>
                <a:ea typeface="Arial"/>
                <a:cs typeface="Arial"/>
                <a:sym typeface="Arial"/>
              </a:rPr>
              <a:t>for ($x = 0; $x &lt;= 10; $x++) {</a:t>
            </a:r>
            <a:endParaRPr b="0" sz="2400">
              <a:solidFill>
                <a:srgbClr val="35376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800"/>
              <a:buNone/>
            </a:pPr>
            <a:r>
              <a:rPr b="0" lang="en-US" sz="2400">
                <a:solidFill>
                  <a:srgbClr val="353767"/>
                </a:solidFill>
                <a:latin typeface="Arial"/>
                <a:ea typeface="Arial"/>
                <a:cs typeface="Arial"/>
                <a:sym typeface="Arial"/>
              </a:rPr>
              <a:t>echo "&lt;p&gt;The number is: $x &lt;/p&gt;";</a:t>
            </a:r>
            <a:endParaRPr b="0" sz="2400">
              <a:solidFill>
                <a:srgbClr val="35376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800"/>
              <a:buNone/>
            </a:pPr>
            <a:r>
              <a:rPr b="0" lang="en-US" sz="2400">
                <a:solidFill>
                  <a:srgbClr val="353767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800"/>
              <a:buNone/>
            </a:pPr>
            <a:r>
              <a:t/>
            </a:r>
            <a:endParaRPr b="0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5"/>
          <p:cNvSpPr txBox="1"/>
          <p:nvPr>
            <p:ph idx="12" type="sldNum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7" name="Google Shape;157;p5"/>
          <p:cNvSpPr txBox="1"/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98"/>
              <a:buNone/>
            </a:pPr>
            <a:r>
              <a:rPr lang="en-US"/>
              <a:t>for loop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7"/>
          <p:cNvSpPr txBox="1"/>
          <p:nvPr>
            <p:ph idx="1" type="body"/>
          </p:nvPr>
        </p:nvSpPr>
        <p:spPr>
          <a:xfrm>
            <a:off x="615283" y="1830476"/>
            <a:ext cx="10961400" cy="657748"/>
          </a:xfrm>
          <a:prstGeom prst="rect">
            <a:avLst/>
          </a:prstGeom>
          <a:solidFill>
            <a:srgbClr val="ACB4C3">
              <a:alpha val="14509"/>
            </a:srgbClr>
          </a:solidFill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08000" lIns="144000" spcFirstLastPara="1" rIns="144000" wrap="square" tIns="108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</a:pPr>
            <a:r>
              <a:rPr b="0"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Отпечатайте числата от 1 до 10 включително.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</a:pPr>
            <a:r>
              <a:t/>
            </a:r>
            <a:endParaRPr b="0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</a:pPr>
            <a:r>
              <a:t/>
            </a:r>
            <a:endParaRPr b="0">
              <a:solidFill>
                <a:srgbClr val="FFC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</a:pPr>
            <a:r>
              <a:t/>
            </a:r>
            <a:endParaRPr b="0" sz="2400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800"/>
              <a:buNone/>
            </a:pPr>
            <a:r>
              <a:rPr b="0" lang="en-US" sz="2400">
                <a:solidFill>
                  <a:srgbClr val="353767"/>
                </a:solidFill>
                <a:latin typeface="Arial"/>
                <a:ea typeface="Arial"/>
                <a:cs typeface="Arial"/>
                <a:sym typeface="Arial"/>
              </a:rPr>
              <a:t>for ($x = 1; </a:t>
            </a:r>
            <a:r>
              <a:rPr lang="en-US" sz="240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$x &lt; 11</a:t>
            </a:r>
            <a:r>
              <a:rPr b="0" lang="en-US" sz="2400">
                <a:solidFill>
                  <a:srgbClr val="353767"/>
                </a:solidFill>
                <a:latin typeface="Arial"/>
                <a:ea typeface="Arial"/>
                <a:cs typeface="Arial"/>
                <a:sym typeface="Arial"/>
              </a:rPr>
              <a:t>; $x++) {</a:t>
            </a:r>
            <a:endParaRPr b="0" sz="2400">
              <a:solidFill>
                <a:srgbClr val="35376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800"/>
              <a:buNone/>
            </a:pPr>
            <a:r>
              <a:rPr b="0" lang="en-US" sz="2400">
                <a:solidFill>
                  <a:srgbClr val="353767"/>
                </a:solidFill>
                <a:latin typeface="Arial"/>
                <a:ea typeface="Arial"/>
                <a:cs typeface="Arial"/>
                <a:sym typeface="Arial"/>
              </a:rPr>
              <a:t>echo "&lt;p&gt;The number is: $x &lt;/p&gt;";</a:t>
            </a:r>
            <a:endParaRPr b="0" sz="2400">
              <a:solidFill>
                <a:srgbClr val="35376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800"/>
              <a:buNone/>
            </a:pPr>
            <a:r>
              <a:rPr b="0" lang="en-US" sz="2400">
                <a:solidFill>
                  <a:srgbClr val="353767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800"/>
              <a:buNone/>
            </a:pPr>
            <a:r>
              <a:t/>
            </a:r>
            <a:endParaRPr b="0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7"/>
          <p:cNvSpPr txBox="1"/>
          <p:nvPr>
            <p:ph idx="12" type="sldNum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5" name="Google Shape;165;p7"/>
          <p:cNvSpPr txBox="1"/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98"/>
              <a:buNone/>
            </a:pPr>
            <a:r>
              <a:rPr lang="en-US"/>
              <a:t>цикъл for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8"/>
          <p:cNvSpPr txBox="1"/>
          <p:nvPr/>
        </p:nvSpPr>
        <p:spPr>
          <a:xfrm>
            <a:off x="4378570" y="2210903"/>
            <a:ext cx="3393830" cy="88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вложени</a:t>
            </a:r>
            <a:r>
              <a:rPr i="0" lang="en-US" sz="36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36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цикли</a:t>
            </a:r>
            <a:endParaRPr i="0" sz="3600" u="none" cap="none" strike="noStrike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9"/>
          <p:cNvSpPr/>
          <p:nvPr>
            <p:ph idx="2" type="pic"/>
          </p:nvPr>
        </p:nvSpPr>
        <p:spPr>
          <a:xfrm>
            <a:off x="190405" y="1355077"/>
            <a:ext cx="3889500" cy="5366400"/>
          </a:xfrm>
          <a:prstGeom prst="rect">
            <a:avLst/>
          </a:prstGeom>
          <a:solidFill>
            <a:srgbClr val="E5E5E5"/>
          </a:solidFill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marR="0" rtl="0" algn="ct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None/>
            </a:pPr>
            <a:r>
              <a:rPr b="0" i="0" lang="en-US" sz="2400" u="none" cap="none" strike="noStrike">
                <a:solidFill>
                  <a:srgbClr val="353767"/>
                </a:solidFill>
                <a:latin typeface="Arial"/>
                <a:ea typeface="Arial"/>
                <a:cs typeface="Arial"/>
                <a:sym typeface="Arial"/>
              </a:rPr>
              <a:t>Отпечатайте 10 пъти числата от 1 до 5.</a:t>
            </a:r>
            <a:endParaRPr b="0" i="0" sz="2400" u="none" cap="none" strike="noStrike">
              <a:solidFill>
                <a:srgbClr val="35376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9"/>
          <p:cNvSpPr txBox="1"/>
          <p:nvPr>
            <p:ph idx="1" type="body"/>
          </p:nvPr>
        </p:nvSpPr>
        <p:spPr>
          <a:xfrm>
            <a:off x="4795936" y="1353867"/>
            <a:ext cx="7199400" cy="50280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spcFirstLastPara="1" rIns="108000" wrap="square" tIns="36000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800"/>
              <a:buNone/>
            </a:pPr>
            <a:r>
              <a:rPr lang="en-US" sz="2800">
                <a:solidFill>
                  <a:srgbClr val="353767"/>
                </a:solidFill>
                <a:latin typeface="Arial"/>
                <a:ea typeface="Arial"/>
                <a:cs typeface="Arial"/>
                <a:sym typeface="Arial"/>
              </a:rPr>
              <a:t>for (</a:t>
            </a:r>
            <a:r>
              <a:rPr lang="en-US" sz="2800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$x = 1; $x &lt;= 10; $x++</a:t>
            </a:r>
            <a:r>
              <a:rPr lang="en-US" sz="2800">
                <a:solidFill>
                  <a:srgbClr val="353767"/>
                </a:solidFill>
                <a:latin typeface="Arial"/>
                <a:ea typeface="Arial"/>
                <a:cs typeface="Arial"/>
                <a:sym typeface="Arial"/>
              </a:rPr>
              <a:t>) {</a:t>
            </a:r>
            <a:endParaRPr sz="2800">
              <a:solidFill>
                <a:srgbClr val="35376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800"/>
              <a:buNone/>
            </a:pPr>
            <a:r>
              <a:t/>
            </a:r>
            <a:endParaRPr sz="2800">
              <a:solidFill>
                <a:srgbClr val="35376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800"/>
              <a:buNone/>
            </a:pPr>
            <a:r>
              <a:rPr lang="en-US" sz="2800">
                <a:solidFill>
                  <a:srgbClr val="353767"/>
                </a:solidFill>
                <a:latin typeface="Arial"/>
                <a:ea typeface="Arial"/>
                <a:cs typeface="Arial"/>
                <a:sym typeface="Arial"/>
              </a:rPr>
              <a:t>	echo ‘&lt;p&gt; No ’ . </a:t>
            </a:r>
            <a:r>
              <a:rPr lang="en-US" sz="2800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$x </a:t>
            </a:r>
            <a:r>
              <a:rPr lang="en-US" sz="2800">
                <a:solidFill>
                  <a:srgbClr val="353767"/>
                </a:solidFill>
                <a:latin typeface="Arial"/>
                <a:ea typeface="Arial"/>
                <a:cs typeface="Arial"/>
                <a:sym typeface="Arial"/>
              </a:rPr>
              <a:t>;</a:t>
            </a:r>
            <a:endParaRPr/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800"/>
              <a:buNone/>
            </a:pPr>
            <a:r>
              <a:t/>
            </a:r>
            <a:endParaRPr sz="2800">
              <a:solidFill>
                <a:srgbClr val="35376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800"/>
              <a:buNone/>
            </a:pPr>
            <a:r>
              <a:rPr lang="en-US" sz="2800">
                <a:solidFill>
                  <a:srgbClr val="353767"/>
                </a:solidFill>
                <a:latin typeface="Arial"/>
                <a:ea typeface="Arial"/>
                <a:cs typeface="Arial"/>
                <a:sym typeface="Arial"/>
              </a:rPr>
              <a:t>	for (</a:t>
            </a:r>
            <a:r>
              <a:rPr lang="en-US" sz="280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$y = 1; $x &lt;= 5; $y++</a:t>
            </a:r>
            <a:r>
              <a:rPr lang="en-US" sz="2800">
                <a:solidFill>
                  <a:srgbClr val="353767"/>
                </a:solidFill>
                <a:latin typeface="Arial"/>
                <a:ea typeface="Arial"/>
                <a:cs typeface="Arial"/>
                <a:sym typeface="Arial"/>
              </a:rPr>
              <a:t>) {</a:t>
            </a:r>
            <a:endParaRPr sz="2800">
              <a:solidFill>
                <a:srgbClr val="35376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800"/>
              <a:buNone/>
            </a:pPr>
            <a:r>
              <a:rPr lang="en-US" sz="2800">
                <a:solidFill>
                  <a:srgbClr val="353767"/>
                </a:solidFill>
                <a:latin typeface="Arial"/>
                <a:ea typeface="Arial"/>
                <a:cs typeface="Arial"/>
                <a:sym typeface="Arial"/>
              </a:rPr>
              <a:t>		echo </a:t>
            </a:r>
            <a:r>
              <a:rPr lang="en-US" sz="280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$y</a:t>
            </a:r>
            <a:r>
              <a:rPr lang="en-US" sz="2800">
                <a:solidFill>
                  <a:srgbClr val="353767"/>
                </a:solidFill>
                <a:latin typeface="Arial"/>
                <a:ea typeface="Arial"/>
                <a:cs typeface="Arial"/>
                <a:sym typeface="Arial"/>
              </a:rPr>
              <a:t> . ‘ ’;</a:t>
            </a:r>
            <a:endParaRPr/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800"/>
              <a:buNone/>
            </a:pPr>
            <a:r>
              <a:rPr lang="en-US" sz="2800">
                <a:solidFill>
                  <a:srgbClr val="353767"/>
                </a:solidFill>
                <a:latin typeface="Arial"/>
                <a:ea typeface="Arial"/>
                <a:cs typeface="Arial"/>
                <a:sym typeface="Arial"/>
              </a:rPr>
              <a:t>	}</a:t>
            </a:r>
            <a:endParaRPr/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800"/>
              <a:buNone/>
            </a:pPr>
            <a:r>
              <a:t/>
            </a:r>
            <a:endParaRPr sz="2800">
              <a:solidFill>
                <a:srgbClr val="35376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800"/>
              <a:buNone/>
            </a:pPr>
            <a:r>
              <a:rPr lang="en-US" sz="2800">
                <a:solidFill>
                  <a:srgbClr val="353767"/>
                </a:solidFill>
                <a:latin typeface="Arial"/>
                <a:ea typeface="Arial"/>
                <a:cs typeface="Arial"/>
                <a:sym typeface="Arial"/>
              </a:rPr>
              <a:t>	echo </a:t>
            </a:r>
            <a:r>
              <a:rPr lang="en-US" sz="2800">
                <a:solidFill>
                  <a:srgbClr val="7030A0"/>
                </a:solidFill>
                <a:latin typeface="Arial"/>
                <a:ea typeface="Arial"/>
                <a:cs typeface="Arial"/>
                <a:sym typeface="Arial"/>
              </a:rPr>
              <a:t>‘&lt;/p&gt;’</a:t>
            </a:r>
            <a:r>
              <a:rPr lang="en-US" sz="2800">
                <a:solidFill>
                  <a:srgbClr val="353767"/>
                </a:solidFill>
                <a:latin typeface="Arial"/>
                <a:ea typeface="Arial"/>
                <a:cs typeface="Arial"/>
                <a:sym typeface="Arial"/>
              </a:rPr>
              <a:t>;</a:t>
            </a:r>
            <a:endParaRPr/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800"/>
              <a:buNone/>
            </a:pPr>
            <a:r>
              <a:t/>
            </a:r>
            <a:endParaRPr sz="2800">
              <a:solidFill>
                <a:srgbClr val="35376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800"/>
              <a:buNone/>
            </a:pPr>
            <a:r>
              <a:rPr lang="en-US" sz="2800">
                <a:solidFill>
                  <a:srgbClr val="353767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/>
          </a:p>
        </p:txBody>
      </p:sp>
      <p:sp>
        <p:nvSpPr>
          <p:cNvPr id="180" name="Google Shape;180;p9"/>
          <p:cNvSpPr txBox="1"/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98"/>
              <a:buNone/>
            </a:pPr>
            <a:r>
              <a:rPr lang="en-US"/>
              <a:t>вложени цикли</a:t>
            </a:r>
            <a:endParaRPr/>
          </a:p>
        </p:txBody>
      </p:sp>
      <p:sp>
        <p:nvSpPr>
          <p:cNvPr id="181" name="Google Shape;181;p9"/>
          <p:cNvSpPr txBox="1"/>
          <p:nvPr>
            <p:ph idx="12" type="sldNum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a917be274e_0_7"/>
          <p:cNvSpPr txBox="1"/>
          <p:nvPr>
            <p:ph idx="1" type="body"/>
          </p:nvPr>
        </p:nvSpPr>
        <p:spPr>
          <a:xfrm>
            <a:off x="2065510" y="1121144"/>
            <a:ext cx="9929700" cy="5276100"/>
          </a:xfrm>
          <a:prstGeom prst="rect">
            <a:avLst/>
          </a:prstGeom>
        </p:spPr>
        <p:txBody>
          <a:bodyPr anchorCtr="0" anchor="t" bIns="36000" lIns="108000" spcFirstLastPara="1" rIns="108000" wrap="square" tIns="3600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/>
              <a:t>Използва се и за обхождане на масиви с правилно нарастващи числови индекси!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ga917be274e_0_7"/>
          <p:cNvSpPr txBox="1"/>
          <p:nvPr>
            <p:ph type="title"/>
          </p:nvPr>
        </p:nvSpPr>
        <p:spPr>
          <a:xfrm>
            <a:off x="1296957" y="100750"/>
            <a:ext cx="8399400" cy="882600"/>
          </a:xfrm>
          <a:prstGeom prst="rect">
            <a:avLst/>
          </a:prstGeom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Цикъл FOR</a:t>
            </a:r>
            <a:endParaRPr/>
          </a:p>
        </p:txBody>
      </p:sp>
      <p:sp>
        <p:nvSpPr>
          <p:cNvPr id="189" name="Google Shape;189;ga917be274e_0_7"/>
          <p:cNvSpPr txBox="1"/>
          <p:nvPr>
            <p:ph idx="12" type="sldNum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1_SoftUni3_1">
  <a:themeElements>
    <a:clrScheme name="Custom 2">
      <a:dk1>
        <a:srgbClr val="474A8A"/>
      </a:dk1>
      <a:lt1>
        <a:srgbClr val="C2C906"/>
      </a:lt1>
      <a:dk2>
        <a:srgbClr val="474A8A"/>
      </a:dk2>
      <a:lt2>
        <a:srgbClr val="FFFFFF"/>
      </a:lt2>
      <a:accent1>
        <a:srgbClr val="72F76D"/>
      </a:accent1>
      <a:accent2>
        <a:srgbClr val="00B050"/>
      </a:accent2>
      <a:accent3>
        <a:srgbClr val="44A9F8"/>
      </a:accent3>
      <a:accent4>
        <a:srgbClr val="308FA0"/>
      </a:accent4>
      <a:accent5>
        <a:srgbClr val="67748E"/>
      </a:accent5>
      <a:accent6>
        <a:srgbClr val="F4F5F7"/>
      </a:accent6>
      <a:hlink>
        <a:srgbClr val="5AF244"/>
      </a:hlink>
      <a:folHlink>
        <a:srgbClr val="F6C78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Milena</dc:creator>
</cp:coreProperties>
</file>